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charts/style1.xml" ContentType="application/vnd.ms-office.chartstyle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charts/colors1.xml" ContentType="application/vnd.ms-office.chartcolorstyle+xml"/>
  <Override PartName="/ppt/slideLayouts/slideLayout10.xml" ContentType="application/vnd.openxmlformats-officedocument.presentationml.slideLayout+xml"/>
  <Default Extension="xlsx" ContentType="application/vnd.openxmlformats-officedocument.spreadsheetml.sheet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charts/chart1.xml" ContentType="application/vnd.openxmlformats-officedocument.drawingml.char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6" r:id="rId6"/>
    <p:sldId id="261" r:id="rId7"/>
    <p:sldId id="262" r:id="rId8"/>
    <p:sldId id="263" r:id="rId9"/>
    <p:sldId id="264" r:id="rId10"/>
    <p:sldId id="265" r:id="rId11"/>
  </p:sldIdLst>
  <p:sldSz cx="12192000" cy="6858000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3862DE"/>
    <a:srgbClr val="FBFBFB"/>
    <a:srgbClr val="F7F7F7"/>
    <a:srgbClr val="6184E5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—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 horzBarState="maximized">
    <p:restoredLeft sz="14995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-390" y="-11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3" Type="http://schemas.microsoft.com/office/2011/relationships/chartStyle" Target="style1.xml"/><Relationship Id="rId2" Type="http://schemas.microsoft.com/office/2011/relationships/chartColorStyle" Target="colors1.xml"/><Relationship Id="rId1" Type="http://schemas.openxmlformats.org/officeDocument/2006/relationships/package" Target="../embeddings/_____Microsoft_Office_Excel1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ru-RU"/>
  <c:chart>
    <c:autoTitleDeleted val="1"/>
    <c:plotArea>
      <c:layout>
        <c:manualLayout>
          <c:layoutTarget val="inner"/>
          <c:xMode val="edge"/>
          <c:yMode val="edge"/>
          <c:x val="8.3113145368297101E-2"/>
          <c:y val="3.6313241852734261E-2"/>
          <c:w val="0.82324524039664837"/>
          <c:h val="0.92737351629453169"/>
        </c:manualLayout>
      </c:layout>
      <c:barChart>
        <c:barDir val="col"/>
        <c:grouping val="clustered"/>
        <c:ser>
          <c:idx val="0"/>
          <c:order val="0"/>
          <c:tx>
            <c:strRef>
              <c:f>Лист1!$B$1</c:f>
              <c:strCache>
                <c:ptCount val="1"/>
                <c:pt idx="0">
                  <c:v>ВСЕГО обучающихся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dPt>
            <c:idx val="0"/>
            <c:spPr>
              <a:solidFill>
                <a:srgbClr val="3862DE"/>
              </a:solidFill>
              <a:ln>
                <a:noFill/>
              </a:ln>
              <a:effectLst/>
            </c:spPr>
            <c:extLst xmlns:c16r2="http://schemas.microsoft.com/office/drawing/2015/06/chart">
              <c:ext xmlns:c16="http://schemas.microsoft.com/office/drawing/2014/chart" uri="{C3380CC4-5D6E-409C-BE32-E72D297353CC}">
                <c16:uniqueId val="{00000003-6F70-4C44-B822-F76E1FF4E963}"/>
              </c:ext>
            </c:extLst>
          </c:dPt>
          <c:cat>
            <c:numRef>
              <c:f>Лист1!$A$2</c:f>
              <c:numCache>
                <c:formatCode>General</c:formatCode>
                <c:ptCount val="1"/>
                <c:pt idx="0">
                  <c:v>2021</c:v>
                </c:pt>
              </c:numCache>
            </c:numRef>
          </c:cat>
          <c:val>
            <c:numRef>
              <c:f>Лист1!$B$2</c:f>
              <c:numCache>
                <c:formatCode>General</c:formatCode>
                <c:ptCount val="1"/>
                <c:pt idx="0">
                  <c:v>11280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6F70-4C44-B822-F76E1FF4E963}"/>
            </c:ext>
          </c:extLst>
        </c:ser>
        <c:ser>
          <c:idx val="1"/>
          <c:order val="1"/>
          <c:tx>
            <c:strRef>
              <c:f>Лист1!$C$1</c:f>
              <c:strCache>
                <c:ptCount val="1"/>
                <c:pt idx="0">
                  <c:v>070000, 080000, 130000</c:v>
                </c:pt>
              </c:strCache>
            </c:strRef>
          </c:tx>
          <c:spPr>
            <a:solidFill>
              <a:srgbClr val="FF0000"/>
            </a:solidFill>
            <a:ln>
              <a:noFill/>
            </a:ln>
            <a:effectLst/>
          </c:spPr>
          <c:cat>
            <c:numRef>
              <c:f>Лист1!$A$2</c:f>
              <c:numCache>
                <c:formatCode>General</c:formatCode>
                <c:ptCount val="1"/>
                <c:pt idx="0">
                  <c:v>2021</c:v>
                </c:pt>
              </c:numCache>
            </c:numRef>
          </c:cat>
          <c:val>
            <c:numRef>
              <c:f>Лист1!$C$2</c:f>
              <c:numCache>
                <c:formatCode>General</c:formatCode>
                <c:ptCount val="1"/>
                <c:pt idx="0">
                  <c:v>2344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FCD1-4239-B072-6450D98AED54}"/>
            </c:ext>
          </c:extLst>
        </c:ser>
        <c:dLbls/>
        <c:gapWidth val="219"/>
        <c:overlap val="-27"/>
        <c:axId val="126802560"/>
        <c:axId val="127209856"/>
      </c:barChart>
      <c:catAx>
        <c:axId val="126802560"/>
        <c:scaling>
          <c:orientation val="minMax"/>
        </c:scaling>
        <c:delete val="1"/>
        <c:axPos val="b"/>
        <c:numFmt formatCode="General" sourceLinked="1"/>
        <c:majorTickMark val="none"/>
        <c:tickLblPos val="nextTo"/>
        <c:crossAx val="127209856"/>
        <c:crosses val="autoZero"/>
        <c:auto val="1"/>
        <c:lblAlgn val="ctr"/>
        <c:lblOffset val="100"/>
      </c:catAx>
      <c:valAx>
        <c:axId val="127209856"/>
        <c:scaling>
          <c:orientation val="minMax"/>
        </c:scaling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ru-RU"/>
          </a:p>
        </c:txPr>
        <c:crossAx val="126802560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</c:chart>
  <c:spPr>
    <a:noFill/>
    <a:ln>
      <a:noFill/>
    </a:ln>
    <a:effectLst/>
  </c:spPr>
  <c:txPr>
    <a:bodyPr/>
    <a:lstStyle/>
    <a:p>
      <a:pPr>
        <a:defRPr/>
      </a:pPr>
      <a:endParaRPr lang="ru-RU"/>
    </a:p>
  </c:txPr>
  <c:externalData r:id="rId1"/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2015134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10723683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83943336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74060528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023808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76851214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9235992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9282750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620648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4186229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6327867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61CC406-179B-4AF9-BE98-B415877BC826}" type="datetimeFigureOut">
              <a:rPr lang="ru-RU" smtClean="0"/>
              <a:pPr/>
              <a:t>18.03.2022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4C003D3-2717-4094-A090-6F04664F29C9}" type="slidenum">
              <a:rPr lang="ru-RU" smtClean="0"/>
              <a:pPr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1032100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jpe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Рисунок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1758" y="0"/>
            <a:ext cx="12168484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46273530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Рисунок 11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1" y="330200"/>
            <a:ext cx="12192000" cy="65278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1376213" y="1179410"/>
            <a:ext cx="9439566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Подготовка специалистов в области строительства и энергетики в ИжГТУ имени М.Т. Калашникова: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1765021" y="2442540"/>
            <a:ext cx="9434472" cy="255454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>
              <a:spcBef>
                <a:spcPts val="600"/>
              </a:spcBef>
              <a:spcAft>
                <a:spcPts val="600"/>
              </a:spcAft>
            </a:pPr>
            <a:r>
              <a:rPr lang="ru-RU" sz="2000" dirty="0">
                <a:cs typeface="Arial" panose="020B0604020202020204" pitchFamily="34" charset="0"/>
              </a:rPr>
              <a:t>высшее образование </a:t>
            </a:r>
            <a:r>
              <a:rPr lang="ru-RU" sz="2000" dirty="0">
                <a:latin typeface="+mj-lt"/>
                <a:cs typeface="Arial" panose="020B0604020202020204" pitchFamily="34" charset="0"/>
              </a:rPr>
              <a:t>(бакалавриат, магистратура, аспирантура);</a:t>
            </a:r>
          </a:p>
          <a:p>
            <a:pPr lvl="0">
              <a:spcBef>
                <a:spcPts val="600"/>
              </a:spcBef>
              <a:spcAft>
                <a:spcPts val="600"/>
              </a:spcAft>
            </a:pPr>
            <a:r>
              <a:rPr lang="ru-RU" sz="2000" dirty="0">
                <a:cs typeface="Arial" panose="020B0604020202020204" pitchFamily="34" charset="0"/>
              </a:rPr>
              <a:t>среднее профессиональное образование;</a:t>
            </a:r>
          </a:p>
          <a:p>
            <a:pPr lvl="0">
              <a:spcBef>
                <a:spcPts val="600"/>
              </a:spcBef>
              <a:spcAft>
                <a:spcPts val="600"/>
              </a:spcAft>
            </a:pPr>
            <a:r>
              <a:rPr lang="ru-RU" sz="2000" dirty="0">
                <a:cs typeface="Arial" panose="020B0604020202020204" pitchFamily="34" charset="0"/>
              </a:rPr>
              <a:t>дополнительное профессиональное образование;</a:t>
            </a:r>
          </a:p>
          <a:p>
            <a:pPr lvl="0">
              <a:spcBef>
                <a:spcPts val="600"/>
              </a:spcBef>
              <a:spcAft>
                <a:spcPts val="600"/>
              </a:spcAft>
            </a:pPr>
            <a:r>
              <a:rPr lang="ru-RU" sz="2000" dirty="0">
                <a:cs typeface="Arial" panose="020B0604020202020204" pitchFamily="34" charset="0"/>
              </a:rPr>
              <a:t>дополнительное образование детей – профильный энергетический класс совместно с ПАО «Т Плюс»;</a:t>
            </a:r>
          </a:p>
          <a:p>
            <a:pPr lvl="0">
              <a:spcBef>
                <a:spcPts val="600"/>
              </a:spcBef>
              <a:spcAft>
                <a:spcPts val="600"/>
              </a:spcAft>
            </a:pPr>
            <a:r>
              <a:rPr lang="ru-RU" sz="2000" dirty="0">
                <a:cs typeface="Arial" panose="020B0604020202020204" pitchFamily="34" charset="0"/>
              </a:rPr>
              <a:t>Член </a:t>
            </a:r>
            <a:r>
              <a:rPr lang="ru-RU" sz="2000" dirty="0" smtClean="0">
                <a:cs typeface="Arial" panose="020B0604020202020204" pitchFamily="34" charset="0"/>
              </a:rPr>
              <a:t>Консорциума </a:t>
            </a:r>
            <a:r>
              <a:rPr lang="ru-RU" sz="2000" dirty="0">
                <a:cs typeface="Arial" panose="020B0604020202020204" pitchFamily="34" charset="0"/>
              </a:rPr>
              <a:t>технического образования России и Казахстана</a:t>
            </a:r>
          </a:p>
        </p:txBody>
      </p:sp>
      <p:sp>
        <p:nvSpPr>
          <p:cNvPr id="7" name="Равнобедренный треугольник 6"/>
          <p:cNvSpPr/>
          <p:nvPr/>
        </p:nvSpPr>
        <p:spPr>
          <a:xfrm rot="5400000">
            <a:off x="1446484" y="2581256"/>
            <a:ext cx="137545" cy="159552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8" name="Равнобедренный треугольник 7"/>
          <p:cNvSpPr/>
          <p:nvPr/>
        </p:nvSpPr>
        <p:spPr>
          <a:xfrm rot="5400000">
            <a:off x="1446483" y="3047261"/>
            <a:ext cx="137545" cy="159552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 rot="5400000">
            <a:off x="1446482" y="3513266"/>
            <a:ext cx="137545" cy="159552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0" name="Равнобедренный треугольник 9"/>
          <p:cNvSpPr/>
          <p:nvPr/>
        </p:nvSpPr>
        <p:spPr>
          <a:xfrm rot="5400000">
            <a:off x="1446482" y="3962910"/>
            <a:ext cx="137545" cy="159552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Равнобедренный треугольник 10"/>
          <p:cNvSpPr/>
          <p:nvPr/>
        </p:nvSpPr>
        <p:spPr>
          <a:xfrm rot="5400000">
            <a:off x="1446481" y="4691277"/>
            <a:ext cx="137545" cy="159552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4" name="Рисунок 1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16" name="Прямоугольник 15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2830452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Рисунок 11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1" y="330200"/>
            <a:ext cx="12192000" cy="65278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339438" y="496595"/>
            <a:ext cx="3583598" cy="181588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800" b="1" dirty="0">
                <a:solidFill>
                  <a:srgbClr val="3862DE"/>
                </a:solidFill>
                <a:cs typeface="Arial" panose="020B0604020202020204" pitchFamily="34" charset="0"/>
              </a:rPr>
              <a:t>Основные профессиональные образовательные программы</a:t>
            </a:r>
          </a:p>
        </p:txBody>
      </p:sp>
      <p:graphicFrame>
        <p:nvGraphicFramePr>
          <p:cNvPr id="3" name="Таблица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1398216591"/>
              </p:ext>
            </p:extLst>
          </p:nvPr>
        </p:nvGraphicFramePr>
        <p:xfrm>
          <a:off x="4021667" y="441975"/>
          <a:ext cx="7834636" cy="6285822"/>
        </p:xfrm>
        <a:graphic>
          <a:graphicData uri="http://schemas.openxmlformats.org/drawingml/2006/table">
            <a:tbl>
              <a:tblPr firstRow="1" firstCol="1" bandRow="1">
                <a:effectLst>
                  <a:outerShdw blurRad="495300" dist="50800" dir="8280000" sx="96000" sy="96000" algn="ctr" rotWithShape="0">
                    <a:srgbClr val="000000">
                      <a:alpha val="26000"/>
                    </a:srgbClr>
                  </a:outerShdw>
                </a:effectLst>
                <a:tableStyleId>{5C22544A-7EE6-4342-B048-85BDC9FD1C3A}</a:tableStyleId>
              </a:tblPr>
              <a:tblGrid>
                <a:gridCol w="3852333">
                  <a:extLst>
                    <a:ext uri="{9D8B030D-6E8A-4147-A177-3AD203B41FA5}">
                      <a16:colId xmlns:a16="http://schemas.microsoft.com/office/drawing/2014/main" xmlns="" val="1458418463"/>
                    </a:ext>
                  </a:extLst>
                </a:gridCol>
                <a:gridCol w="472805">
                  <a:extLst>
                    <a:ext uri="{9D8B030D-6E8A-4147-A177-3AD203B41FA5}">
                      <a16:colId xmlns:a16="http://schemas.microsoft.com/office/drawing/2014/main" xmlns="" val="3661838977"/>
                    </a:ext>
                  </a:extLst>
                </a:gridCol>
                <a:gridCol w="3509498">
                  <a:extLst>
                    <a:ext uri="{9D8B030D-6E8A-4147-A177-3AD203B41FA5}">
                      <a16:colId xmlns:a16="http://schemas.microsoft.com/office/drawing/2014/main" xmlns="" val="1009831891"/>
                    </a:ext>
                  </a:extLst>
                </a:gridCol>
              </a:tblGrid>
              <a:tr h="150038">
                <a:tc gridSpan="2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Код и наименование направления подготовки (специальности)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Наименование основной образовательной программы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550803501"/>
                  </a:ext>
                </a:extLst>
              </a:tr>
              <a:tr h="150038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БАКАЛАВРИАТ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1805150728"/>
                  </a:ext>
                </a:extLst>
              </a:tr>
              <a:tr h="15003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07.03.01 Архитектура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Архитектурное проектирование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903491394"/>
                  </a:ext>
                </a:extLst>
              </a:tr>
              <a:tr h="150038">
                <a:tc rowSpan="8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08.03.01 Строительство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Водоснабжение и водоотведение</a:t>
                      </a: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696668097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Городское строительство и хозяйство</a:t>
                      </a: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683945432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Проектирование зданий</a:t>
                      </a: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474471625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Промышленное и гражданское строительство</a:t>
                      </a: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879851647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Строительство, эксплуатация и реконструкция зданий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92737377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Теплогазоснабжение и вентиляция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398930520"/>
                  </a:ext>
                </a:extLst>
              </a:tr>
              <a:tr h="300075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Теплогазоснабжение, вентиляция, водоснабжение и водоотведение зданий, сооружений, населенных пунктов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715389852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Экспертиза и управление недвижимостью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807676584"/>
                  </a:ext>
                </a:extLst>
              </a:tr>
              <a:tr h="15003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13.03.01 Теплоэнергетика и теплотехника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Промышленная теплоэнергетика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002023661"/>
                  </a:ext>
                </a:extLst>
              </a:tr>
              <a:tr h="186927">
                <a:tc row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13.03.02 Электроэнергетика и электротехника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Электрооборудование, электрохозяйство предприятий, организаций и учреждений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152505304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Релейная защита и автоматизация электроэнергетических систем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954546734"/>
                  </a:ext>
                </a:extLst>
              </a:tr>
              <a:tr h="15003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13.03.03 Энергетическое машиностроение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Двигатели внутреннего сгорания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824723451"/>
                  </a:ext>
                </a:extLst>
              </a:tr>
              <a:tr h="150038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МАГИСТРАТУРА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4137786308"/>
                  </a:ext>
                </a:extLst>
              </a:tr>
              <a:tr h="186927">
                <a:tc rowSpan="8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08.04.01 Строительство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Водоснабжение городов и промышленных предприятий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077124798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Материаловедение и контроль качества в строительстве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407840953"/>
                  </a:ext>
                </a:extLst>
              </a:tr>
              <a:tr h="300075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Промышленное и гражданское строительство: экономика, технология и организация строительства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642838654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Строительные материалы, в том числе </a:t>
                      </a:r>
                      <a:r>
                        <a:rPr lang="ru-RU" sz="900" dirty="0" err="1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наноматериаловедение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484299119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Теплогазоснабжение населенных мест и предприятий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900328497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Техническая эксплуатация и реконструкция зданий и сооружений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796342337"/>
                  </a:ext>
                </a:extLst>
              </a:tr>
              <a:tr h="186927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Управление инвестиционно-строительной деятельностью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9162510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Цифровое строительство зданий и сооружений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044125253"/>
                  </a:ext>
                </a:extLst>
              </a:tr>
              <a:tr h="150038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13.04.01 Теплоэнергетика и теплотехника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Промышленная теплоэнергетика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446427346"/>
                  </a:ext>
                </a:extLst>
              </a:tr>
              <a:tr h="186927">
                <a:tc row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13.04.02 Электроэнергетика и электротехника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Силовые электронные и микропроцессорные аппараты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2239886999"/>
                  </a:ext>
                </a:extLst>
              </a:tr>
              <a:tr h="300075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Интеллектуальные средства и системы управления, защиты и диагностики электроэнергетических комплексов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831314507"/>
                  </a:ext>
                </a:extLst>
              </a:tr>
              <a:tr h="186927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13.04.03 Энергетическое машиностроение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Поршневые и комбинированные двигатели внутреннего сгорания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822040392"/>
                  </a:ext>
                </a:extLst>
              </a:tr>
              <a:tr h="150038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АСПИРАНТУРА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4069788968"/>
                  </a:ext>
                </a:extLst>
              </a:tr>
              <a:tr h="150038">
                <a:tc row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08.06.01 Техника и технологии строительства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Организация производства (в строительстве)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3513615539"/>
                  </a:ext>
                </a:extLst>
              </a:tr>
              <a:tr h="150038">
                <a:tc v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Строительные материалы и изделия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381225191"/>
                  </a:ext>
                </a:extLst>
              </a:tr>
              <a:tr h="150038">
                <a:tc gridSpan="3"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chemeClr val="bg1"/>
                          </a:solidFill>
                          <a:effectLst/>
                          <a:latin typeface="+mj-lt"/>
                        </a:rPr>
                        <a:t>СРЕДНЕЕ ПРОФЕССИОНАЛЬНОЕ ОБРАЗОВАНИЕ</a:t>
                      </a:r>
                      <a:endParaRPr lang="ru-RU" sz="900" dirty="0">
                        <a:solidFill>
                          <a:schemeClr val="bg1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ru-RU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xmlns="" val="3600542349"/>
                  </a:ext>
                </a:extLst>
              </a:tr>
              <a:tr h="264685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900" dirty="0">
                          <a:solidFill>
                            <a:sysClr val="windowText" lastClr="000000"/>
                          </a:solidFill>
                          <a:effectLst/>
                          <a:latin typeface="+mj-lt"/>
                        </a:rPr>
                        <a:t>08.02.08 Монтаж и эксплуатация оборудования и систем газоснабжения</a:t>
                      </a:r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gridSpan="2">
                  <a:txBody>
                    <a:bodyPr/>
                    <a:lstStyle/>
                    <a:p>
                      <a:endParaRPr lang="ru-RU" dirty="0"/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chemeClr val="bg1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ru-RU" sz="900" dirty="0">
                        <a:solidFill>
                          <a:sysClr val="windowText" lastClr="000000"/>
                        </a:solidFill>
                        <a:effectLst/>
                        <a:latin typeface="+mj-lt"/>
                        <a:cs typeface="Times New Roman" panose="02020603050405020304" pitchFamily="18" charset="0"/>
                      </a:endParaRPr>
                    </a:p>
                  </a:txBody>
                  <a:tcPr marL="33386" marR="33386" marT="0" marB="0">
                    <a:lnL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xmlns="" val="1785429432"/>
                  </a:ext>
                </a:extLst>
              </a:tr>
            </a:tbl>
          </a:graphicData>
        </a:graphic>
      </p:graphicFrame>
      <p:sp>
        <p:nvSpPr>
          <p:cNvPr id="13" name="Прямоугольник 12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4" name="Рисунок 1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xmlns="" val="35999415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1" y="330200"/>
            <a:ext cx="12192000" cy="65278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73264" y="851360"/>
            <a:ext cx="1073540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3862DE"/>
                </a:solidFill>
                <a:cs typeface="Arial" panose="020B0604020202020204" pitchFamily="34" charset="0"/>
              </a:rPr>
              <a:t>Цифрофизация энергетической отрасли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728296" y="1940506"/>
            <a:ext cx="104394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000" dirty="0"/>
              <a:t>Образовательные программы высшего образования в сфере искусственного интеллекта направлены на подготовку специалистов для высокотехнологичных производств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728296" y="2739639"/>
            <a:ext cx="106001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/>
              <a:t>Партнер – Уфимский государственный нефтяной технический университет (в рамках </a:t>
            </a:r>
            <a:r>
              <a:rPr lang="ru-RU" dirty="0" err="1"/>
              <a:t>грантового</a:t>
            </a:r>
            <a:r>
              <a:rPr lang="ru-RU" dirty="0"/>
              <a:t> конкурса)</a:t>
            </a:r>
          </a:p>
        </p:txBody>
      </p:sp>
      <p:graphicFrame>
        <p:nvGraphicFramePr>
          <p:cNvPr id="6" name="Таблица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1647437888"/>
              </p:ext>
            </p:extLst>
          </p:nvPr>
        </p:nvGraphicFramePr>
        <p:xfrm>
          <a:off x="728296" y="3594100"/>
          <a:ext cx="10439400" cy="1496962"/>
        </p:xfrm>
        <a:graphic>
          <a:graphicData uri="http://schemas.openxmlformats.org/drawingml/2006/table">
            <a:tbl>
              <a:tblPr firstRow="1" firstCol="1" bandRow="1">
                <a:effectLst>
                  <a:outerShdw blurRad="393700" dist="215900" dir="10440000" sx="98000" sy="98000" algn="ctr" rotWithShape="0">
                    <a:srgbClr val="000000">
                      <a:alpha val="14000"/>
                    </a:srgbClr>
                  </a:outerShdw>
                </a:effectLst>
                <a:tableStyleId>{5C22544A-7EE6-4342-B048-85BDC9FD1C3A}</a:tableStyleId>
              </a:tblPr>
              <a:tblGrid>
                <a:gridCol w="3693842">
                  <a:extLst>
                    <a:ext uri="{9D8B030D-6E8A-4147-A177-3AD203B41FA5}">
                      <a16:colId xmlns:a16="http://schemas.microsoft.com/office/drawing/2014/main" xmlns="" val="3170484058"/>
                    </a:ext>
                  </a:extLst>
                </a:gridCol>
                <a:gridCol w="6745558">
                  <a:extLst>
                    <a:ext uri="{9D8B030D-6E8A-4147-A177-3AD203B41FA5}">
                      <a16:colId xmlns:a16="http://schemas.microsoft.com/office/drawing/2014/main" xmlns="" val="664153848"/>
                    </a:ext>
                  </a:extLst>
                </a:gridCol>
              </a:tblGrid>
              <a:tr h="748481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800" dirty="0">
                          <a:solidFill>
                            <a:schemeClr val="bg1"/>
                          </a:solidFill>
                          <a:effectLst/>
                        </a:rPr>
                        <a:t>13.04.02 Электроэнергетика и электротехника</a:t>
                      </a:r>
                      <a:endParaRPr lang="ru-RU" sz="2400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800" b="0" dirty="0">
                          <a:solidFill>
                            <a:schemeClr val="tx1"/>
                          </a:solidFill>
                          <a:effectLst/>
                        </a:rPr>
                        <a:t>Интеллектуальные средства и системы управления, защиты и диагностики электроэнергетических комплексов</a:t>
                      </a:r>
                      <a:endParaRPr lang="ru-RU" sz="24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498089002"/>
                  </a:ext>
                </a:extLst>
              </a:tr>
              <a:tr h="748481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800" dirty="0">
                          <a:solidFill>
                            <a:schemeClr val="bg1"/>
                          </a:solidFill>
                          <a:effectLst/>
                        </a:rPr>
                        <a:t>09.04.01 Информатика и вычислительная техника</a:t>
                      </a:r>
                      <a:endParaRPr lang="ru-RU" sz="2400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 w="12700" cmpd="sng">
                      <a:noFill/>
                      <a:prstDash val="solid"/>
                    </a:lnTlToBr>
                    <a:lnBlToTr w="12700" cmpd="sng">
                      <a:noFill/>
                      <a:prstDash val="solid"/>
                    </a:lnBlToTr>
                    <a:solidFill>
                      <a:srgbClr val="3862DE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800" dirty="0">
                          <a:solidFill>
                            <a:schemeClr val="tx1"/>
                          </a:solidFill>
                          <a:effectLst/>
                        </a:rPr>
                        <a:t>Искусственный интеллект и цифровые двойники в ТЭК</a:t>
                      </a:r>
                      <a:endParaRPr lang="ru-RU" sz="240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65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971045737"/>
                  </a:ext>
                </a:extLst>
              </a:tr>
            </a:tbl>
          </a:graphicData>
        </a:graphic>
      </p:graphicFrame>
      <p:pic>
        <p:nvPicPr>
          <p:cNvPr id="14" name="Рисунок 1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16" name="Прямоугольник 15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28631065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1" y="330200"/>
            <a:ext cx="12192000" cy="6527800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152399" y="557872"/>
            <a:ext cx="11709400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Численность обучающихся </a:t>
            </a:r>
            <a:r>
              <a:rPr lang="ru-RU" sz="2600" b="1" dirty="0" smtClean="0">
                <a:solidFill>
                  <a:srgbClr val="3862DE"/>
                </a:solidFill>
                <a:cs typeface="Arial" panose="020B0604020202020204" pitchFamily="34" charset="0"/>
              </a:rPr>
              <a:t>по </a:t>
            </a:r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направлениям </a:t>
            </a:r>
            <a:endParaRPr lang="ru-RU" sz="2600" b="1" dirty="0" smtClean="0">
              <a:solidFill>
                <a:srgbClr val="3862DE"/>
              </a:solidFill>
              <a:cs typeface="Arial" panose="020B0604020202020204" pitchFamily="34" charset="0"/>
            </a:endParaRPr>
          </a:p>
          <a:p>
            <a:pPr algn="ctr"/>
            <a:r>
              <a:rPr lang="ru-RU" sz="2600" b="1" dirty="0" smtClean="0">
                <a:solidFill>
                  <a:srgbClr val="3862DE"/>
                </a:solidFill>
                <a:cs typeface="Arial" panose="020B0604020202020204" pitchFamily="34" charset="0"/>
              </a:rPr>
              <a:t>подготовки в </a:t>
            </a:r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области </a:t>
            </a:r>
            <a:r>
              <a:rPr lang="ru-RU" sz="2600" b="1" dirty="0" smtClean="0">
                <a:solidFill>
                  <a:srgbClr val="3862DE"/>
                </a:solidFill>
                <a:cs typeface="Arial" panose="020B0604020202020204" pitchFamily="34" charset="0"/>
              </a:rPr>
              <a:t>строительства </a:t>
            </a:r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и энергетики</a:t>
            </a:r>
          </a:p>
        </p:txBody>
      </p:sp>
      <p:graphicFrame>
        <p:nvGraphicFramePr>
          <p:cNvPr id="9" name="Диаграмма 8"/>
          <p:cNvGraphicFramePr/>
          <p:nvPr>
            <p:extLst>
              <p:ext uri="{D42A27DB-BD31-4B8C-83A1-F6EECF244321}">
                <p14:modId xmlns:p14="http://schemas.microsoft.com/office/powerpoint/2010/main" xmlns="" val="2680817118"/>
              </p:ext>
            </p:extLst>
          </p:nvPr>
        </p:nvGraphicFramePr>
        <p:xfrm>
          <a:off x="1206499" y="1938130"/>
          <a:ext cx="7042979" cy="430349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pic>
        <p:nvPicPr>
          <p:cNvPr id="16" name="Рисунок 15"/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17" name="Прямоугольник 16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" name="TextBox 1"/>
          <p:cNvSpPr txBox="1"/>
          <p:nvPr/>
        </p:nvSpPr>
        <p:spPr>
          <a:xfrm>
            <a:off x="3410407" y="1785737"/>
            <a:ext cx="103238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/>
              <a:t>11280</a:t>
            </a:r>
            <a:endParaRPr lang="ru-RU" sz="2400" b="1" dirty="0"/>
          </a:p>
        </p:txBody>
      </p:sp>
      <p:sp>
        <p:nvSpPr>
          <p:cNvPr id="8" name="TextBox 7"/>
          <p:cNvSpPr txBox="1"/>
          <p:nvPr/>
        </p:nvSpPr>
        <p:spPr>
          <a:xfrm>
            <a:off x="5147733" y="4781865"/>
            <a:ext cx="80433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 smtClean="0"/>
              <a:t>2344</a:t>
            </a:r>
            <a:endParaRPr lang="ru-RU" sz="2400" b="1" dirty="0"/>
          </a:p>
        </p:txBody>
      </p:sp>
      <p:sp>
        <p:nvSpPr>
          <p:cNvPr id="13" name="Прямоугольник 12"/>
          <p:cNvSpPr/>
          <p:nvPr/>
        </p:nvSpPr>
        <p:spPr>
          <a:xfrm>
            <a:off x="8343733" y="2386077"/>
            <a:ext cx="188844" cy="188844"/>
          </a:xfrm>
          <a:prstGeom prst="rect">
            <a:avLst/>
          </a:prstGeom>
          <a:solidFill>
            <a:srgbClr val="3862D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Прямоугольник 17"/>
          <p:cNvSpPr/>
          <p:nvPr/>
        </p:nvSpPr>
        <p:spPr>
          <a:xfrm>
            <a:off x="8343733" y="2950829"/>
            <a:ext cx="188844" cy="188844"/>
          </a:xfrm>
          <a:prstGeom prst="rect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TextBox 18"/>
          <p:cNvSpPr txBox="1"/>
          <p:nvPr/>
        </p:nvSpPr>
        <p:spPr>
          <a:xfrm>
            <a:off x="8665264" y="2315711"/>
            <a:ext cx="237639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/>
              <a:t>ВСЕГО обучающихся</a:t>
            </a:r>
            <a:endParaRPr lang="ru-RU" sz="2000" dirty="0"/>
          </a:p>
        </p:txBody>
      </p:sp>
      <p:sp>
        <p:nvSpPr>
          <p:cNvPr id="20" name="TextBox 19"/>
          <p:cNvSpPr txBox="1"/>
          <p:nvPr/>
        </p:nvSpPr>
        <p:spPr>
          <a:xfrm>
            <a:off x="8685133" y="2862908"/>
            <a:ext cx="276954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/>
              <a:t>070000, 080000, 130000</a:t>
            </a:r>
          </a:p>
        </p:txBody>
      </p:sp>
    </p:spTree>
    <p:extLst>
      <p:ext uri="{BB962C8B-B14F-4D97-AF65-F5344CB8AC3E}">
        <p14:creationId xmlns:p14="http://schemas.microsoft.com/office/powerpoint/2010/main" xmlns="" val="19243286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1" y="330200"/>
            <a:ext cx="12192000" cy="6527800"/>
          </a:xfrm>
          <a:prstGeom prst="rect">
            <a:avLst/>
          </a:prstGeom>
        </p:spPr>
      </p:pic>
      <p:graphicFrame>
        <p:nvGraphicFramePr>
          <p:cNvPr id="2" name="Таблица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2533729104"/>
              </p:ext>
            </p:extLst>
          </p:nvPr>
        </p:nvGraphicFramePr>
        <p:xfrm>
          <a:off x="1917696" y="1280966"/>
          <a:ext cx="8356600" cy="4865830"/>
        </p:xfrm>
        <a:graphic>
          <a:graphicData uri="http://schemas.openxmlformats.org/drawingml/2006/table">
            <a:tbl>
              <a:tblPr firstRow="1" firstCol="1" bandRow="1">
                <a:effectLst>
                  <a:outerShdw blurRad="457200" dist="190500" dir="8280000" sx="93000" sy="93000" algn="ctr" rotWithShape="0">
                    <a:srgbClr val="000000">
                      <a:alpha val="26000"/>
                    </a:srgbClr>
                  </a:outerShdw>
                </a:effectLst>
                <a:tableStyleId>{5C22544A-7EE6-4342-B048-85BDC9FD1C3A}</a:tableStyleId>
              </a:tblPr>
              <a:tblGrid>
                <a:gridCol w="8356600">
                  <a:extLst>
                    <a:ext uri="{9D8B030D-6E8A-4147-A177-3AD203B41FA5}">
                      <a16:colId xmlns:a16="http://schemas.microsoft.com/office/drawing/2014/main" xmlns="" val="2838474625"/>
                    </a:ext>
                  </a:extLst>
                </a:gridCol>
              </a:tblGrid>
              <a:tr h="526167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800" dirty="0">
                          <a:solidFill>
                            <a:schemeClr val="bg1"/>
                          </a:solidFill>
                          <a:effectLst/>
                        </a:rPr>
                        <a:t>Заказчик целевого обучения</a:t>
                      </a:r>
                      <a:endParaRPr lang="ru-RU" sz="1800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862D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212259082"/>
                  </a:ext>
                </a:extLst>
              </a:tr>
              <a:tr h="657633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Министерство строительства, жилищно-коммунального хозяйства и энергетики Удмуртской Республики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54029775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Администрация муниципального образования «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Игринский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 район»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17421213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Администрация муниципального образования «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Завьяловский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 район»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13238391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Администрация муниципального образования «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Киясовский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 район»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16376551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ФГУП «Главное военно-строительное управление № 4»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77590799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>
                          <a:solidFill>
                            <a:schemeClr val="tx1"/>
                          </a:solidFill>
                          <a:effectLst/>
                        </a:rPr>
                        <a:t>ФГУП «Главное военно-строительное управление № 8»</a:t>
                      </a:r>
                      <a:endParaRPr lang="ru-RU" sz="1600" b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701823826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>
                          <a:solidFill>
                            <a:schemeClr val="tx1"/>
                          </a:solidFill>
                          <a:effectLst/>
                        </a:rPr>
                        <a:t>МБУ «Служба МТО ОУ Завьяловского района»</a:t>
                      </a:r>
                      <a:endParaRPr lang="ru-RU" sz="1600" b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700541519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>
                          <a:solidFill>
                            <a:schemeClr val="tx1"/>
                          </a:solidFill>
                          <a:effectLst/>
                        </a:rPr>
                        <a:t>МУП г. Ижевска «Ижводоканал»</a:t>
                      </a:r>
                      <a:endParaRPr lang="ru-RU" sz="1600" b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543250305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АО «Ижевский 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мотозавод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 «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Аксион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-холдинг»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000855560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>
                          <a:solidFill>
                            <a:schemeClr val="tx1"/>
                          </a:solidFill>
                          <a:effectLst/>
                        </a:rPr>
                        <a:t>АО «Ижевский электромеханический завод «Купол»</a:t>
                      </a:r>
                      <a:endParaRPr lang="ru-RU" sz="1600" b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897975966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>
                          <a:solidFill>
                            <a:schemeClr val="tx1"/>
                          </a:solidFill>
                          <a:effectLst/>
                        </a:rPr>
                        <a:t>АО «Сарапульский электрогенераторный завод»</a:t>
                      </a:r>
                      <a:endParaRPr lang="ru-RU" sz="1600" b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317821279"/>
                  </a:ext>
                </a:extLst>
              </a:tr>
              <a:tr h="334730"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Bef>
                          <a:spcPts val="1200"/>
                        </a:spcBef>
                        <a:spcAft>
                          <a:spcPts val="1200"/>
                        </a:spcAft>
                      </a:pP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ПАО «</a:t>
                      </a:r>
                      <a:r>
                        <a:rPr lang="ru-RU" sz="1600" b="0" dirty="0" err="1">
                          <a:solidFill>
                            <a:schemeClr val="tx1"/>
                          </a:solidFill>
                          <a:effectLst/>
                        </a:rPr>
                        <a:t>Ижсталь</a:t>
                      </a:r>
                      <a:r>
                        <a:rPr lang="ru-RU" sz="1600" b="0" dirty="0">
                          <a:solidFill>
                            <a:schemeClr val="tx1"/>
                          </a:solidFill>
                          <a:effectLst/>
                        </a:rPr>
                        <a:t>»</a:t>
                      </a:r>
                      <a:endParaRPr lang="ru-RU" sz="1600" b="0" dirty="0">
                        <a:solidFill>
                          <a:schemeClr val="tx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182501353"/>
                  </a:ext>
                </a:extLst>
              </a:tr>
            </a:tbl>
          </a:graphicData>
        </a:graphic>
      </p:graphicFrame>
      <p:sp>
        <p:nvSpPr>
          <p:cNvPr id="11" name="TextBox 10"/>
          <p:cNvSpPr txBox="1"/>
          <p:nvPr/>
        </p:nvSpPr>
        <p:spPr>
          <a:xfrm>
            <a:off x="728293" y="458998"/>
            <a:ext cx="1073540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3862DE"/>
                </a:solidFill>
                <a:cs typeface="Arial" panose="020B0604020202020204" pitchFamily="34" charset="0"/>
              </a:rPr>
              <a:t>Целевое обучение</a:t>
            </a:r>
            <a:endParaRPr lang="ru-RU" sz="2800" b="1" dirty="0">
              <a:solidFill>
                <a:srgbClr val="3862DE"/>
              </a:solidFill>
              <a:cs typeface="Arial" panose="020B0604020202020204" pitchFamily="34" charset="0"/>
            </a:endParaRPr>
          </a:p>
        </p:txBody>
      </p:sp>
      <p:pic>
        <p:nvPicPr>
          <p:cNvPr id="12" name="Рисунок 11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18" name="Прямоугольник 17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89732943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-24036" y="313415"/>
            <a:ext cx="12192000" cy="6527800"/>
          </a:xfrm>
          <a:prstGeom prst="rect">
            <a:avLst/>
          </a:prstGeom>
        </p:spPr>
      </p:pic>
      <p:sp>
        <p:nvSpPr>
          <p:cNvPr id="37" name="Прямоугольник 36"/>
          <p:cNvSpPr/>
          <p:nvPr/>
        </p:nvSpPr>
        <p:spPr>
          <a:xfrm>
            <a:off x="252307" y="1238700"/>
            <a:ext cx="5161280" cy="468764"/>
          </a:xfrm>
          <a:prstGeom prst="rect">
            <a:avLst/>
          </a:prstGeom>
          <a:solidFill>
            <a:srgbClr val="3862D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4" name="TextBox 3"/>
          <p:cNvSpPr txBox="1"/>
          <p:nvPr/>
        </p:nvSpPr>
        <p:spPr>
          <a:xfrm>
            <a:off x="773615" y="407460"/>
            <a:ext cx="1073540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>
                <a:solidFill>
                  <a:srgbClr val="3862DE"/>
                </a:solidFill>
                <a:cs typeface="Arial" panose="020B0604020202020204" pitchFamily="34" charset="0"/>
              </a:rPr>
              <a:t>Программы дополнительного профессионального образования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83332" y="2015484"/>
            <a:ext cx="4969773" cy="37548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Автоматизированные системы управления технологическими процессами в теплоэнергетике </a:t>
            </a:r>
            <a:r>
              <a:rPr lang="ru-RU" sz="1400" dirty="0"/>
              <a:t>(260 </a:t>
            </a:r>
            <a:r>
              <a:rPr lang="ru-RU" sz="1400" dirty="0" smtClean="0"/>
              <a:t>ч.)</a:t>
            </a:r>
            <a:endParaRPr lang="ru-RU" sz="1400" dirty="0"/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Теплогазоснабжение и вентиляция </a:t>
            </a:r>
            <a:r>
              <a:rPr lang="ru-RU" sz="1400" dirty="0"/>
              <a:t>(</a:t>
            </a:r>
            <a:r>
              <a:rPr lang="ru-RU" sz="1400" dirty="0" smtClean="0"/>
              <a:t>270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Промышленная теплоэнергетика </a:t>
            </a:r>
            <a:r>
              <a:rPr lang="ru-RU" sz="1400" dirty="0"/>
              <a:t>(</a:t>
            </a:r>
            <a:r>
              <a:rPr lang="ru-RU" sz="1400" dirty="0" smtClean="0"/>
              <a:t>270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Управление многоквартирными домами </a:t>
            </a:r>
            <a:r>
              <a:rPr lang="ru-RU" sz="1400" dirty="0"/>
              <a:t>(</a:t>
            </a:r>
            <a:r>
              <a:rPr lang="ru-RU" sz="1400" dirty="0" smtClean="0"/>
              <a:t>520 ч</a:t>
            </a:r>
            <a:r>
              <a:rPr lang="ru-RU" sz="1400" dirty="0"/>
              <a:t>.) 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Техническая эксплуатация инженерных систем жилищно-коммунального хозяйства </a:t>
            </a:r>
            <a:r>
              <a:rPr lang="ru-RU" sz="1400" dirty="0"/>
              <a:t>(</a:t>
            </a:r>
            <a:r>
              <a:rPr lang="ru-RU" sz="1400" dirty="0" smtClean="0"/>
              <a:t>520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Теплогазоснабжение, вентиляция, водоснабжение и водоотведение </a:t>
            </a:r>
            <a:r>
              <a:rPr lang="ru-RU" sz="1400" dirty="0"/>
              <a:t>(</a:t>
            </a:r>
            <a:r>
              <a:rPr lang="ru-RU" sz="1400" dirty="0" smtClean="0"/>
              <a:t>270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Тепло-, электроэнергетика и энергетическое машиностроение</a:t>
            </a:r>
            <a:r>
              <a:rPr lang="ru-RU" sz="1400" dirty="0"/>
              <a:t> (270 </a:t>
            </a:r>
            <a:r>
              <a:rPr lang="ru-RU" sz="1400" dirty="0" smtClean="0"/>
              <a:t>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Промышленное и гражданское строительство </a:t>
            </a:r>
            <a:r>
              <a:rPr lang="ru-RU" sz="1400" dirty="0"/>
              <a:t>(</a:t>
            </a:r>
            <a:r>
              <a:rPr lang="ru-RU" sz="1400" dirty="0" smtClean="0"/>
              <a:t>510 ч</a:t>
            </a:r>
            <a:r>
              <a:rPr lang="ru-RU" sz="1400" dirty="0"/>
              <a:t>.)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330280" y="1270337"/>
            <a:ext cx="543543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>
                <a:solidFill>
                  <a:schemeClr val="bg1">
                    <a:lumMod val="95000"/>
                  </a:schemeClr>
                </a:solidFill>
              </a:rPr>
              <a:t>Программы профессиональной переподготовки </a:t>
            </a:r>
          </a:p>
        </p:txBody>
      </p:sp>
      <p:sp>
        <p:nvSpPr>
          <p:cNvPr id="3" name="Прямоугольник 2"/>
          <p:cNvSpPr/>
          <p:nvPr/>
        </p:nvSpPr>
        <p:spPr>
          <a:xfrm>
            <a:off x="5765717" y="1041701"/>
            <a:ext cx="6426283" cy="5399740"/>
          </a:xfrm>
          <a:prstGeom prst="rect">
            <a:avLst/>
          </a:prstGeom>
          <a:solidFill>
            <a:srgbClr val="F7F7F7"/>
          </a:solidFill>
          <a:ln>
            <a:noFill/>
          </a:ln>
          <a:effectLst>
            <a:outerShdw blurRad="393700" dist="190500" dir="8100000" sx="93000" sy="93000" algn="ctr" rotWithShape="0">
              <a:srgbClr val="000000">
                <a:alpha val="30000"/>
              </a:srgb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>
              <a:solidFill>
                <a:schemeClr val="bg1">
                  <a:lumMod val="95000"/>
                </a:schemeClr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6249503" y="1766090"/>
            <a:ext cx="5759617" cy="455509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Теория и практика применения технологий информационного моделирования зданий и сооружений </a:t>
            </a:r>
            <a:r>
              <a:rPr lang="ru-RU" sz="1400" dirty="0"/>
              <a:t>(</a:t>
            </a:r>
            <a:r>
              <a:rPr lang="ru-RU" sz="1400" dirty="0" smtClean="0"/>
              <a:t>72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Организация и обслуживание электрохозяйства предприятий, организаций, учреждений </a:t>
            </a:r>
            <a:r>
              <a:rPr lang="ru-RU" sz="1400" dirty="0"/>
              <a:t>(</a:t>
            </a:r>
            <a:r>
              <a:rPr lang="ru-RU" sz="1400" dirty="0" smtClean="0"/>
              <a:t>144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Испытание и измерение электрооборудования </a:t>
            </a:r>
            <a:r>
              <a:rPr lang="ru-RU" sz="1400" dirty="0"/>
              <a:t>(</a:t>
            </a:r>
            <a:r>
              <a:rPr lang="ru-RU" sz="1400" dirty="0" smtClean="0"/>
              <a:t>144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Актуальные вопросы строительства </a:t>
            </a:r>
            <a:r>
              <a:rPr lang="ru-RU" sz="1400" dirty="0"/>
              <a:t>(</a:t>
            </a:r>
            <a:r>
              <a:rPr lang="ru-RU" sz="1400" dirty="0" smtClean="0"/>
              <a:t>72 ч</a:t>
            </a:r>
            <a:r>
              <a:rPr lang="ru-RU" sz="1400" dirty="0"/>
              <a:t>.) 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Российские инновационные ресурсосберегающие технологии для повышения экономической эффективности строительства и сферы ЖКХ </a:t>
            </a:r>
            <a:r>
              <a:rPr lang="ru-RU" sz="1400" dirty="0"/>
              <a:t>(</a:t>
            </a:r>
            <a:r>
              <a:rPr lang="ru-RU" sz="1400" dirty="0" smtClean="0"/>
              <a:t>72 ч</a:t>
            </a:r>
            <a:r>
              <a:rPr lang="ru-RU" sz="1400" dirty="0"/>
              <a:t>.) 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Разработка и презентация проектов комплексного благоустройства</a:t>
            </a:r>
            <a:r>
              <a:rPr lang="ru-RU" sz="1400" dirty="0"/>
              <a:t> (</a:t>
            </a:r>
            <a:r>
              <a:rPr lang="ru-RU" sz="1400" dirty="0" smtClean="0"/>
              <a:t>68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Система автоматизированного проектирования «</a:t>
            </a:r>
            <a:r>
              <a:rPr lang="ru-RU" sz="1400" b="1" dirty="0" err="1"/>
              <a:t>nanoCAD</a:t>
            </a:r>
            <a:r>
              <a:rPr lang="ru-RU" sz="1400" b="1" dirty="0"/>
              <a:t> СПДС» </a:t>
            </a:r>
            <a:r>
              <a:rPr lang="ru-RU" sz="1400" dirty="0"/>
              <a:t>(</a:t>
            </a:r>
            <a:r>
              <a:rPr lang="ru-RU" sz="1400" dirty="0" smtClean="0"/>
              <a:t>36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Экспертиза и контроль качества в строительстве </a:t>
            </a:r>
            <a:r>
              <a:rPr lang="ru-RU" sz="1400" dirty="0"/>
              <a:t>(</a:t>
            </a:r>
            <a:r>
              <a:rPr lang="ru-RU" sz="1400" dirty="0" smtClean="0"/>
              <a:t>16/72 ч</a:t>
            </a:r>
            <a:r>
              <a:rPr lang="ru-RU" sz="1400" dirty="0"/>
              <a:t>.)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ru-RU" sz="1400" b="1" dirty="0"/>
              <a:t>Сметное ценообразование и нормирование в строительстве (с использованием программного комплекса «ГРАНД-Смета») </a:t>
            </a:r>
            <a:r>
              <a:rPr lang="ru-RU" sz="1400" dirty="0"/>
              <a:t>(</a:t>
            </a:r>
            <a:r>
              <a:rPr lang="ru-RU" sz="1400" dirty="0" smtClean="0"/>
              <a:t>72 ч</a:t>
            </a:r>
            <a:r>
              <a:rPr lang="ru-RU" sz="1400" dirty="0"/>
              <a:t>.)</a:t>
            </a:r>
          </a:p>
        </p:txBody>
      </p:sp>
      <p:sp>
        <p:nvSpPr>
          <p:cNvPr id="12" name="Равнобедренный треугольник 11"/>
          <p:cNvSpPr/>
          <p:nvPr/>
        </p:nvSpPr>
        <p:spPr>
          <a:xfrm rot="5400000">
            <a:off x="504675" y="2114565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Равнобедренный треугольник 12"/>
          <p:cNvSpPr/>
          <p:nvPr/>
        </p:nvSpPr>
        <p:spPr>
          <a:xfrm rot="5400000">
            <a:off x="504675" y="2675905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Равнобедренный треугольник 13"/>
          <p:cNvSpPr/>
          <p:nvPr/>
        </p:nvSpPr>
        <p:spPr>
          <a:xfrm rot="5400000">
            <a:off x="504674" y="3053684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Равнобедренный треугольник 14"/>
          <p:cNvSpPr/>
          <p:nvPr/>
        </p:nvSpPr>
        <p:spPr>
          <a:xfrm rot="5400000">
            <a:off x="504674" y="3413184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Равнобедренный треугольник 15"/>
          <p:cNvSpPr/>
          <p:nvPr/>
        </p:nvSpPr>
        <p:spPr>
          <a:xfrm rot="5400000">
            <a:off x="504674" y="3770113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Равнобедренный треугольник 16"/>
          <p:cNvSpPr/>
          <p:nvPr/>
        </p:nvSpPr>
        <p:spPr>
          <a:xfrm rot="5400000">
            <a:off x="506895" y="4343708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Равнобедренный треугольник 17"/>
          <p:cNvSpPr/>
          <p:nvPr/>
        </p:nvSpPr>
        <p:spPr>
          <a:xfrm rot="5400000">
            <a:off x="504674" y="4944033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Равнобедренный треугольник 18"/>
          <p:cNvSpPr/>
          <p:nvPr/>
        </p:nvSpPr>
        <p:spPr>
          <a:xfrm rot="5400000">
            <a:off x="504674" y="5517628"/>
            <a:ext cx="95161" cy="110387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5" name="Рисунок 24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27" name="Прямоугольник 26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Равнобедренный треугольник 27"/>
          <p:cNvSpPr/>
          <p:nvPr/>
        </p:nvSpPr>
        <p:spPr>
          <a:xfrm rot="5400000">
            <a:off x="6093739" y="1874524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9" name="Равнобедренный треугольник 28"/>
          <p:cNvSpPr/>
          <p:nvPr/>
        </p:nvSpPr>
        <p:spPr>
          <a:xfrm rot="5400000">
            <a:off x="6095659" y="2442423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0" name="Равнобедренный треугольник 29"/>
          <p:cNvSpPr/>
          <p:nvPr/>
        </p:nvSpPr>
        <p:spPr>
          <a:xfrm rot="5400000">
            <a:off x="6093738" y="3023978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 rot="5400000">
            <a:off x="6093739" y="3395169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Равнобедренный треугольник 31"/>
          <p:cNvSpPr/>
          <p:nvPr/>
        </p:nvSpPr>
        <p:spPr>
          <a:xfrm rot="5400000">
            <a:off x="6093738" y="3754588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3" name="Равнобедренный треугольник 32"/>
          <p:cNvSpPr/>
          <p:nvPr/>
        </p:nvSpPr>
        <p:spPr>
          <a:xfrm rot="5400000">
            <a:off x="6093738" y="4534296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4" name="Равнобедренный треугольник 33"/>
          <p:cNvSpPr/>
          <p:nvPr/>
        </p:nvSpPr>
        <p:spPr>
          <a:xfrm rot="5400000">
            <a:off x="6093738" y="5118573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Равнобедренный треугольник 34"/>
          <p:cNvSpPr/>
          <p:nvPr/>
        </p:nvSpPr>
        <p:spPr>
          <a:xfrm rot="5400000">
            <a:off x="6093738" y="5484165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Равнобедренный треугольник 35"/>
          <p:cNvSpPr/>
          <p:nvPr/>
        </p:nvSpPr>
        <p:spPr>
          <a:xfrm rot="5400000">
            <a:off x="6093738" y="5839717"/>
            <a:ext cx="95161" cy="109868"/>
          </a:xfrm>
          <a:prstGeom prst="triangle">
            <a:avLst/>
          </a:prstGeom>
          <a:solidFill>
            <a:srgbClr val="054AD7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8" name="Прямоугольник 37"/>
          <p:cNvSpPr/>
          <p:nvPr/>
        </p:nvSpPr>
        <p:spPr>
          <a:xfrm>
            <a:off x="6033593" y="1238700"/>
            <a:ext cx="5161280" cy="468764"/>
          </a:xfrm>
          <a:prstGeom prst="rect">
            <a:avLst/>
          </a:prstGeom>
          <a:solidFill>
            <a:srgbClr val="3862DE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TextBox 8"/>
          <p:cNvSpPr txBox="1"/>
          <p:nvPr/>
        </p:nvSpPr>
        <p:spPr>
          <a:xfrm>
            <a:off x="6586936" y="1288364"/>
            <a:ext cx="44634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b="1" dirty="0">
                <a:solidFill>
                  <a:schemeClr val="bg1">
                    <a:lumMod val="95000"/>
                  </a:schemeClr>
                </a:solidFill>
              </a:rPr>
              <a:t>Программы повышения квалификации </a:t>
            </a:r>
          </a:p>
        </p:txBody>
      </p:sp>
    </p:spTree>
    <p:extLst>
      <p:ext uri="{BB962C8B-B14F-4D97-AF65-F5344CB8AC3E}">
        <p14:creationId xmlns:p14="http://schemas.microsoft.com/office/powerpoint/2010/main" xmlns="" val="18465061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0" y="330199"/>
            <a:ext cx="12192000" cy="65278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728293" y="511244"/>
            <a:ext cx="1073540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3862DE"/>
                </a:solidFill>
                <a:cs typeface="Arial" panose="020B0604020202020204" pitchFamily="34" charset="0"/>
              </a:rPr>
              <a:t>Применение </a:t>
            </a:r>
            <a:r>
              <a:rPr lang="ru-RU" sz="2800" b="1" dirty="0">
                <a:solidFill>
                  <a:srgbClr val="3862DE"/>
                </a:solidFill>
                <a:cs typeface="Arial" panose="020B0604020202020204" pitchFamily="34" charset="0"/>
              </a:rPr>
              <a:t>технологий информационного моделирования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8183093" y="1329659"/>
            <a:ext cx="3725212" cy="261610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ru-RU" sz="1400" b="1" dirty="0"/>
              <a:t>Постановление Правительства РФ от 05.03.2021 № 331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ru-RU" sz="1400" dirty="0"/>
              <a:t>Использование технологии информационного моделирования зданий (B</a:t>
            </a:r>
            <a:r>
              <a:rPr lang="en-US" sz="1400" dirty="0"/>
              <a:t>I</a:t>
            </a:r>
            <a:r>
              <a:rPr lang="ru-RU" sz="1400" dirty="0"/>
              <a:t>M) в строительной индустрии России становится обязательным для госбюджетных объектов с 2022 года</a:t>
            </a:r>
          </a:p>
          <a:p>
            <a:pPr>
              <a:spcBef>
                <a:spcPts val="300"/>
              </a:spcBef>
              <a:spcAft>
                <a:spcPts val="300"/>
              </a:spcAft>
            </a:pPr>
            <a:r>
              <a:rPr lang="ru-RU" sz="1400" dirty="0"/>
              <a:t>В феврале-марте 2022 года для АО «ИЭМЗ «Купол» успешно реализована программа повышения квалификации «BIM: технологии информационного моделирования строительного объекта»</a:t>
            </a:r>
          </a:p>
        </p:txBody>
      </p:sp>
      <p:graphicFrame>
        <p:nvGraphicFramePr>
          <p:cNvPr id="2" name="Таблица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4112949327"/>
              </p:ext>
            </p:extLst>
          </p:nvPr>
        </p:nvGraphicFramePr>
        <p:xfrm>
          <a:off x="397933" y="1329659"/>
          <a:ext cx="7501466" cy="5004544"/>
        </p:xfrm>
        <a:graphic>
          <a:graphicData uri="http://schemas.openxmlformats.org/drawingml/2006/table">
            <a:tbl>
              <a:tblPr>
                <a:effectLst>
                  <a:outerShdw blurRad="457200" dist="190500" dir="8280000" sx="97000" sy="97000" algn="tr" rotWithShape="0">
                    <a:prstClr val="black">
                      <a:alpha val="26000"/>
                    </a:prstClr>
                  </a:outerShdw>
                </a:effectLst>
                <a:tableStyleId>{5C22544A-7EE6-4342-B048-85BDC9FD1C3A}</a:tableStyleId>
              </a:tblPr>
              <a:tblGrid>
                <a:gridCol w="6122697">
                  <a:extLst>
                    <a:ext uri="{9D8B030D-6E8A-4147-A177-3AD203B41FA5}">
                      <a16:colId xmlns:a16="http://schemas.microsoft.com/office/drawing/2014/main" xmlns="" val="1098687621"/>
                    </a:ext>
                  </a:extLst>
                </a:gridCol>
                <a:gridCol w="1378769">
                  <a:extLst>
                    <a:ext uri="{9D8B030D-6E8A-4147-A177-3AD203B41FA5}">
                      <a16:colId xmlns:a16="http://schemas.microsoft.com/office/drawing/2014/main" xmlns="" val="3409671335"/>
                    </a:ext>
                  </a:extLst>
                </a:gridCol>
              </a:tblGrid>
              <a:tr h="597186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 smtClean="0">
                          <a:solidFill>
                            <a:schemeClr val="bg1"/>
                          </a:solidFill>
                          <a:effectLst/>
                        </a:rPr>
                        <a:t>Наименование</a:t>
                      </a:r>
                      <a:r>
                        <a:rPr lang="en-US" sz="1400" b="1" baseline="0" dirty="0" smtClean="0">
                          <a:solidFill>
                            <a:schemeClr val="bg1"/>
                          </a:solidFill>
                          <a:effectLst/>
                        </a:rPr>
                        <a:t> </a:t>
                      </a:r>
                      <a:r>
                        <a:rPr lang="ru-RU" sz="1400" b="1" dirty="0" smtClean="0">
                          <a:solidFill>
                            <a:schemeClr val="bg1"/>
                          </a:solidFill>
                          <a:effectLst/>
                        </a:rPr>
                        <a:t>разделов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862DE"/>
                    </a:solidFill>
                  </a:tcPr>
                </a:tc>
                <a:tc>
                  <a:txBody>
                    <a:bodyPr/>
                    <a:lstStyle/>
                    <a:p>
                      <a:pPr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chemeClr val="bg1"/>
                          </a:solidFill>
                          <a:effectLst/>
                        </a:rPr>
                        <a:t>Общая  трудоемкость, час.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862D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811738770"/>
                  </a:ext>
                </a:extLst>
              </a:tr>
              <a:tr h="325622"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chemeClr val="bg1"/>
                          </a:solidFill>
                          <a:effectLst/>
                        </a:rPr>
                        <a:t>1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6184E5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chemeClr val="bg1"/>
                          </a:solidFill>
                          <a:effectLst/>
                        </a:rPr>
                        <a:t>2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6184E5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148299349"/>
                  </a:ext>
                </a:extLst>
              </a:tr>
              <a:tr h="385297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1. Инновационная градостроительная политика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2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62443977"/>
                  </a:ext>
                </a:extLst>
              </a:tr>
              <a:tr h="473683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2. Законодательство и нормативно-техническое регулирование в сфере BIM-проектирования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>
                          <a:effectLst/>
                        </a:rPr>
                        <a:t>4</a:t>
                      </a:r>
                      <a:endParaRPr lang="ru-RU" sz="140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784579465"/>
                  </a:ext>
                </a:extLst>
              </a:tr>
              <a:tr h="505857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3. Управление деятельностью по внедрению и развитию технологий информационного моделирования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6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511642612"/>
                  </a:ext>
                </a:extLst>
              </a:tr>
              <a:tr h="325622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4. Организация, планирование и реализация BIM-проекта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6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476684089"/>
                  </a:ext>
                </a:extLst>
              </a:tr>
              <a:tr h="505857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5. Программное обеспечение для информационного моделирования зданий и сооружений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6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635625894"/>
                  </a:ext>
                </a:extLst>
              </a:tr>
              <a:tr h="325622">
                <a:tc>
                  <a:txBody>
                    <a:bodyPr/>
                    <a:lstStyle/>
                    <a:p>
                      <a:pPr marL="144000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6. Экспертиза проектов, выполненных с применением технологий BIM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6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987166769"/>
                  </a:ext>
                </a:extLst>
              </a:tr>
              <a:tr h="355223">
                <a:tc>
                  <a:txBody>
                    <a:bodyPr/>
                    <a:lstStyle/>
                    <a:p>
                      <a:pPr marL="144000" algn="l" defTabSz="914400" rtl="0" eaLnBrk="1" latinLnBrk="0" hangingPunct="1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7. 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BIM</a:t>
                      </a:r>
                      <a:r>
                        <a:rPr lang="ru-RU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-проектирование в программе 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nanoCAD</a:t>
                      </a:r>
                      <a:endParaRPr lang="ru-RU" sz="14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20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587249169"/>
                  </a:ext>
                </a:extLst>
              </a:tr>
              <a:tr h="355223">
                <a:tc>
                  <a:txBody>
                    <a:bodyPr/>
                    <a:lstStyle/>
                    <a:p>
                      <a:pPr marL="144000" algn="l" defTabSz="914400" rtl="0" eaLnBrk="1" latinLnBrk="0" hangingPunct="1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8. </a:t>
                      </a:r>
                      <a:r>
                        <a:rPr lang="en-US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BIM</a:t>
                      </a:r>
                      <a:r>
                        <a:rPr lang="ru-RU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-проектирование в программе </a:t>
                      </a:r>
                      <a:r>
                        <a:rPr lang="en-US" sz="1400" kern="1200" dirty="0" err="1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ArchiCAD</a:t>
                      </a:r>
                      <a:endParaRPr lang="ru-RU" sz="140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20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196017416"/>
                  </a:ext>
                </a:extLst>
              </a:tr>
              <a:tr h="355223">
                <a:tc>
                  <a:txBody>
                    <a:bodyPr/>
                    <a:lstStyle/>
                    <a:p>
                      <a:pPr marL="144000" algn="l" defTabSz="914400" rtl="0" eaLnBrk="1" latinLnBrk="0" hangingPunct="1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Итоговая аттестация. Зачет</a:t>
                      </a: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2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871614224"/>
                  </a:ext>
                </a:extLst>
              </a:tr>
              <a:tr h="355223">
                <a:tc>
                  <a:txBody>
                    <a:bodyPr/>
                    <a:lstStyle/>
                    <a:p>
                      <a:pPr marL="144000" algn="l" defTabSz="914400" rtl="0" eaLnBrk="1" latinLnBrk="0" hangingPunct="1">
                        <a:lnSpc>
                          <a:spcPct val="100000"/>
                        </a:lnSpc>
                        <a:spcAft>
                          <a:spcPts val="0"/>
                        </a:spcAft>
                      </a:pPr>
                      <a:r>
                        <a:rPr lang="ru-RU" sz="1400" b="1" kern="1200" dirty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Итого</a:t>
                      </a: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lnSpc>
                          <a:spcPct val="115000"/>
                        </a:lnSpc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</a:rPr>
                        <a:t>72</a:t>
                      </a:r>
                      <a:endParaRPr lang="ru-RU" sz="1400" dirty="0">
                        <a:effectLst/>
                        <a:latin typeface="Calibri" panose="020F0502020204030204" pitchFamily="34" charset="0"/>
                        <a:ea typeface="Calibri" panose="020F0502020204030204" pitchFamily="34" charset="0"/>
                        <a:cs typeface="Times New Roman" panose="02020603050405020304" pitchFamily="18" charset="0"/>
                      </a:endParaRPr>
                    </a:p>
                  </a:txBody>
                  <a:tcPr marL="67606" marR="67606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334728856"/>
                  </a:ext>
                </a:extLst>
              </a:tr>
            </a:tbl>
          </a:graphicData>
        </a:graphic>
      </p:graphicFrame>
      <p:pic>
        <p:nvPicPr>
          <p:cNvPr id="24" name="Рисунок 23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26" name="Прямоугольник 25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16777107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Рисунок 6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8655"/>
          <a:stretch/>
        </p:blipFill>
        <p:spPr>
          <a:xfrm>
            <a:off x="0" y="330199"/>
            <a:ext cx="12192000" cy="6527800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736760" y="510410"/>
            <a:ext cx="10735406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ru-RU" sz="2600" b="1" dirty="0">
                <a:solidFill>
                  <a:srgbClr val="3862DE"/>
                </a:solidFill>
                <a:cs typeface="Arial" panose="020B0604020202020204" pitchFamily="34" charset="0"/>
              </a:rPr>
              <a:t>Автоматизированные системы управления технологическими процессами в теплоэнергетике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8170376" y="1764411"/>
            <a:ext cx="3945382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600" b="1" dirty="0"/>
              <a:t>Программа профессиональной переподготовки «Автоматизированные системы управления технологическими процессами в теплоэнергетике» </a:t>
            </a:r>
          </a:p>
          <a:p>
            <a:r>
              <a:rPr lang="ru-RU" sz="1600" b="1" dirty="0"/>
              <a:t>Партнер – ПАО «Т Плюс»</a:t>
            </a:r>
          </a:p>
        </p:txBody>
      </p:sp>
      <p:graphicFrame>
        <p:nvGraphicFramePr>
          <p:cNvPr id="3" name="Таблица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xmlns="" val="378895498"/>
              </p:ext>
            </p:extLst>
          </p:nvPr>
        </p:nvGraphicFramePr>
        <p:xfrm>
          <a:off x="389464" y="1764411"/>
          <a:ext cx="7518403" cy="4409859"/>
        </p:xfrm>
        <a:graphic>
          <a:graphicData uri="http://schemas.openxmlformats.org/drawingml/2006/table">
            <a:tbl>
              <a:tblPr firstRow="1" firstCol="1" bandRow="1">
                <a:effectLst>
                  <a:outerShdw blurRad="469900" dist="190500" dir="7920000" sx="92000" sy="92000" algn="ctr" rotWithShape="0">
                    <a:srgbClr val="000000">
                      <a:alpha val="26000"/>
                    </a:srgbClr>
                  </a:outerShdw>
                </a:effectLst>
                <a:tableStyleId>{5C22544A-7EE6-4342-B048-85BDC9FD1C3A}</a:tableStyleId>
              </a:tblPr>
              <a:tblGrid>
                <a:gridCol w="6045203">
                  <a:extLst>
                    <a:ext uri="{9D8B030D-6E8A-4147-A177-3AD203B41FA5}">
                      <a16:colId xmlns:a16="http://schemas.microsoft.com/office/drawing/2014/main" xmlns="" val="847574624"/>
                    </a:ext>
                  </a:extLst>
                </a:gridCol>
                <a:gridCol w="1473200">
                  <a:extLst>
                    <a:ext uri="{9D8B030D-6E8A-4147-A177-3AD203B41FA5}">
                      <a16:colId xmlns:a16="http://schemas.microsoft.com/office/drawing/2014/main" xmlns="" val="648903738"/>
                    </a:ext>
                  </a:extLst>
                </a:gridCol>
              </a:tblGrid>
              <a:tr h="619434"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1" dirty="0" smtClean="0">
                          <a:solidFill>
                            <a:schemeClr val="bg1"/>
                          </a:solidFill>
                          <a:effectLst/>
                        </a:rPr>
                        <a:t>Наименование</a:t>
                      </a:r>
                      <a:r>
                        <a:rPr lang="en-US" sz="1400" b="1" baseline="0" dirty="0" smtClean="0">
                          <a:solidFill>
                            <a:schemeClr val="bg1"/>
                          </a:solidFill>
                          <a:effectLst/>
                        </a:rPr>
                        <a:t> </a:t>
                      </a:r>
                      <a:r>
                        <a:rPr lang="ru-RU" sz="1400" b="1" baseline="0" dirty="0" smtClean="0">
                          <a:solidFill>
                            <a:schemeClr val="bg1"/>
                          </a:solidFill>
                          <a:effectLst/>
                        </a:rPr>
                        <a:t>д</a:t>
                      </a:r>
                      <a:r>
                        <a:rPr lang="ru-RU" sz="1400" b="1" dirty="0" smtClean="0">
                          <a:solidFill>
                            <a:schemeClr val="bg1"/>
                          </a:solidFill>
                          <a:effectLst/>
                        </a:rPr>
                        <a:t>исциплин</a:t>
                      </a:r>
                      <a:r>
                        <a:rPr lang="ru-RU" sz="1400" b="1" baseline="0" dirty="0" smtClean="0">
                          <a:solidFill>
                            <a:schemeClr val="bg1"/>
                          </a:solidFill>
                          <a:effectLst/>
                        </a:rPr>
                        <a:t> </a:t>
                      </a:r>
                      <a:r>
                        <a:rPr lang="ru-RU" sz="1400" b="1" dirty="0" smtClean="0">
                          <a:solidFill>
                            <a:schemeClr val="bg1"/>
                          </a:solidFill>
                          <a:effectLst/>
                        </a:rPr>
                        <a:t>(модулей</a:t>
                      </a:r>
                      <a:r>
                        <a:rPr lang="ru-RU" sz="1400" b="1" dirty="0">
                          <a:solidFill>
                            <a:schemeClr val="bg1"/>
                          </a:solidFill>
                          <a:effectLst/>
                        </a:rPr>
                        <a:t>)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862DE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chemeClr val="bg1"/>
                          </a:solidFill>
                          <a:effectLst/>
                        </a:rPr>
                        <a:t>Общая  трудоемкость, час.</a:t>
                      </a:r>
                      <a:endParaRPr lang="ru-RU" sz="1400" b="1" dirty="0">
                        <a:solidFill>
                          <a:schemeClr val="bg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3862DE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352497683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1. Электротехника и электроника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73906024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2. Теплотехнические измерения и метрология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924249597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3. Вычислительные машины, системы, сети и микропроцессорная техника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12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936671935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4. Программирование и алгоритмизация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18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706542472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5. Теория автоматического управления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62921420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6. Диагностика и надежность автоматизированных систем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24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072413867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7. Автоматизация технологических процессов и производств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34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515917967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8. Средства автоматизации и управления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24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655240487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9. Технологические процессы в теплоэнергетических системах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28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783379234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10. Проектирование автоматизированных систем управления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30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3108984523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Итого дисциплин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230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4168718413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Итоговая аттестация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30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1757871229"/>
                  </a:ext>
                </a:extLst>
              </a:tr>
              <a:tr h="289983">
                <a:tc>
                  <a:txBody>
                    <a:bodyPr/>
                    <a:lstStyle/>
                    <a:p>
                      <a:pPr algn="just">
                        <a:spcAft>
                          <a:spcPts val="0"/>
                        </a:spcAft>
                      </a:pPr>
                      <a:r>
                        <a:rPr lang="ru-RU" sz="1400" b="1" dirty="0">
                          <a:solidFill>
                            <a:schemeClr val="tx1"/>
                          </a:solidFill>
                          <a:effectLst/>
                        </a:rPr>
                        <a:t>Итого </a:t>
                      </a:r>
                      <a:endParaRPr lang="ru-RU" sz="1400" b="1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Aft>
                          <a:spcPts val="0"/>
                        </a:spcAft>
                      </a:pPr>
                      <a:r>
                        <a:rPr lang="ru-RU" sz="1400" b="0" dirty="0">
                          <a:solidFill>
                            <a:schemeClr val="tx1"/>
                          </a:solidFill>
                          <a:effectLst/>
                        </a:rPr>
                        <a:t>260</a:t>
                      </a:r>
                      <a:endParaRPr lang="ru-RU" sz="1400" b="0" dirty="0">
                        <a:solidFill>
                          <a:schemeClr val="tx1"/>
                        </a:solidFill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157" marR="68157" marT="0" marB="0" anchor="ctr">
                    <a:lnL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9525" cap="flat" cmpd="sng" algn="ctr">
                      <a:solidFill>
                        <a:schemeClr val="bg1">
                          <a:lumMod val="50000"/>
                        </a:schemeClr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>
                        <a:lumMod val="95000"/>
                      </a:schemeClr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xmlns="" val="2756385441"/>
                  </a:ext>
                </a:extLst>
              </a:tr>
            </a:tbl>
          </a:graphicData>
        </a:graphic>
      </p:graphicFrame>
      <p:pic>
        <p:nvPicPr>
          <p:cNvPr id="10" name="Рисунок 9"/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rcRect t="25587" b="70422"/>
          <a:stretch/>
        </p:blipFill>
        <p:spPr>
          <a:xfrm>
            <a:off x="-6" y="-8467"/>
            <a:ext cx="12192005" cy="287248"/>
          </a:xfrm>
          <a:prstGeom prst="rect">
            <a:avLst/>
          </a:prstGeom>
        </p:spPr>
      </p:pic>
      <p:sp>
        <p:nvSpPr>
          <p:cNvPr id="13" name="Прямоугольник 12"/>
          <p:cNvSpPr/>
          <p:nvPr/>
        </p:nvSpPr>
        <p:spPr>
          <a:xfrm flipV="1">
            <a:off x="0" y="6790267"/>
            <a:ext cx="12192006" cy="67733"/>
          </a:xfrm>
          <a:prstGeom prst="rect">
            <a:avLst/>
          </a:prstGeom>
          <a:solidFill>
            <a:srgbClr val="FD301B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5459189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12619" y="0"/>
            <a:ext cx="12247114" cy="6903292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469701" y="1622918"/>
            <a:ext cx="7459134" cy="289310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150000"/>
              </a:lnSpc>
              <a:buSzPts val="1800"/>
            </a:pPr>
            <a:endParaRPr lang="ru-RU" sz="2800" b="1" dirty="0" smtClean="0">
              <a:solidFill>
                <a:schemeClr val="bg1"/>
              </a:solidFill>
              <a:latin typeface="Myriad Pro" panose="020B0503030403020204" pitchFamily="34" charset="0"/>
            </a:endParaRPr>
          </a:p>
          <a:p>
            <a:pPr>
              <a:lnSpc>
                <a:spcPct val="150000"/>
              </a:lnSpc>
            </a:pP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Варфоломеева </a:t>
            </a:r>
            <a:r>
              <a:rPr lang="ru-RU" sz="2400" b="1" dirty="0">
                <a:solidFill>
                  <a:schemeClr val="bg1">
                    <a:lumMod val="95000"/>
                  </a:schemeClr>
                </a:solidFill>
              </a:rPr>
              <a:t>Ольга Ивановна, </a:t>
            </a:r>
            <a:endParaRPr lang="ru-RU" sz="2400" b="1" dirty="0" smtClean="0">
              <a:solidFill>
                <a:schemeClr val="bg1">
                  <a:lumMod val="95000"/>
                </a:schemeClr>
              </a:solidFill>
            </a:endParaRPr>
          </a:p>
          <a:p>
            <a:r>
              <a:rPr lang="ru-RU" sz="2000" dirty="0" smtClean="0">
                <a:solidFill>
                  <a:schemeClr val="bg1">
                    <a:lumMod val="95000"/>
                  </a:schemeClr>
                </a:solidFill>
              </a:rPr>
              <a:t>проректор </a:t>
            </a:r>
            <a:r>
              <a:rPr lang="ru-RU" sz="2000" dirty="0">
                <a:solidFill>
                  <a:schemeClr val="bg1">
                    <a:lumMod val="95000"/>
                  </a:schemeClr>
                </a:solidFill>
              </a:rPr>
              <a:t>по учебной работе, кандидат технических наук, </a:t>
            </a:r>
            <a:r>
              <a:rPr lang="ru-RU" sz="2000" dirty="0" smtClean="0">
                <a:solidFill>
                  <a:schemeClr val="bg1">
                    <a:lumMod val="95000"/>
                  </a:schemeClr>
                </a:solidFill>
              </a:rPr>
              <a:t>доцент</a:t>
            </a:r>
          </a:p>
          <a:p>
            <a:r>
              <a:rPr lang="en-US" sz="2400" dirty="0" smtClean="0">
                <a:solidFill>
                  <a:schemeClr val="bg1">
                    <a:lumMod val="95000"/>
                  </a:schemeClr>
                </a:solidFill>
                <a:ea typeface="Georgia"/>
                <a:cs typeface="Georgia"/>
                <a:sym typeface="Georgia"/>
              </a:rPr>
              <a:t>        </a:t>
            </a:r>
            <a:endParaRPr lang="ru-RU" sz="2400" dirty="0" smtClean="0">
              <a:solidFill>
                <a:schemeClr val="bg1">
                  <a:lumMod val="95000"/>
                </a:schemeClr>
              </a:solidFill>
              <a:ea typeface="Georgia"/>
              <a:cs typeface="Georgia"/>
              <a:sym typeface="Georgia"/>
            </a:endParaRPr>
          </a:p>
          <a:p>
            <a:r>
              <a:rPr lang="en-US" sz="2400" dirty="0" smtClean="0">
                <a:solidFill>
                  <a:schemeClr val="bg1"/>
                </a:solidFill>
                <a:latin typeface="Myriad Pro" panose="020B0503030403020204" pitchFamily="34" charset="0"/>
                <a:ea typeface="Georgia"/>
                <a:cs typeface="Georgia"/>
                <a:sym typeface="Georgia"/>
              </a:rPr>
              <a:t>  </a:t>
            </a:r>
            <a:r>
              <a:rPr lang="ru-RU" sz="2400" dirty="0" smtClean="0">
                <a:solidFill>
                  <a:schemeClr val="bg1"/>
                </a:solidFill>
                <a:latin typeface="Myriad Pro" panose="020B0503030403020204" pitchFamily="34" charset="0"/>
                <a:ea typeface="Georgia"/>
                <a:cs typeface="Georgia"/>
                <a:sym typeface="Georgia"/>
              </a:rPr>
              <a:t>   </a:t>
            </a: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8 </a:t>
            </a:r>
            <a:r>
              <a:rPr lang="ru-RU" sz="2400" b="1" dirty="0">
                <a:solidFill>
                  <a:schemeClr val="bg1">
                    <a:lumMod val="95000"/>
                  </a:schemeClr>
                </a:solidFill>
              </a:rPr>
              <a:t>(3412) 77-60-55 доб. </a:t>
            </a: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1137</a:t>
            </a:r>
            <a:endParaRPr lang="ru-RU" sz="2400" b="1" dirty="0">
              <a:solidFill>
                <a:schemeClr val="bg1">
                  <a:lumMod val="95000"/>
                </a:schemeClr>
              </a:solidFill>
            </a:endParaRPr>
          </a:p>
          <a:p>
            <a:pPr>
              <a:lnSpc>
                <a:spcPct val="150000"/>
              </a:lnSpc>
            </a:pPr>
            <a:r>
              <a:rPr lang="en-US" sz="2400" b="1" dirty="0" smtClean="0">
                <a:solidFill>
                  <a:schemeClr val="bg1">
                    <a:lumMod val="95000"/>
                  </a:schemeClr>
                </a:solidFill>
              </a:rPr>
              <a:t>   </a:t>
            </a: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 </a:t>
            </a: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  </a:t>
            </a:r>
            <a:r>
              <a:rPr lang="ru-RU" sz="2400" b="1" dirty="0" smtClean="0">
                <a:solidFill>
                  <a:schemeClr val="bg1">
                    <a:lumMod val="95000"/>
                  </a:schemeClr>
                </a:solidFill>
              </a:rPr>
              <a:t>pnr@istu.ru</a:t>
            </a:r>
            <a:r>
              <a:rPr lang="ru-RU" sz="2400" b="1" dirty="0">
                <a:solidFill>
                  <a:schemeClr val="bg1">
                    <a:lumMod val="95000"/>
                  </a:schemeClr>
                </a:solidFill>
              </a:rPr>
              <a:t>, varfolomeevaoi@mail.ru</a:t>
            </a:r>
          </a:p>
        </p:txBody>
      </p:sp>
      <p:pic>
        <p:nvPicPr>
          <p:cNvPr id="6" name="Рисунок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2469701" y="4127831"/>
            <a:ext cx="269440" cy="184616"/>
          </a:xfrm>
          <a:prstGeom prst="rect">
            <a:avLst/>
          </a:prstGeom>
        </p:spPr>
      </p:pic>
      <p:pic>
        <p:nvPicPr>
          <p:cNvPr id="7" name="Рисунок 6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xmlns="" val="0"/>
              </a:ext>
            </a:extLst>
          </a:blip>
          <a:stretch>
            <a:fillRect/>
          </a:stretch>
        </p:blipFill>
        <p:spPr>
          <a:xfrm>
            <a:off x="2469701" y="3574600"/>
            <a:ext cx="239796" cy="239796"/>
          </a:xfrm>
          <a:prstGeom prst="rect">
            <a:avLst/>
          </a:prstGeom>
        </p:spPr>
      </p:pic>
      <p:sp>
        <p:nvSpPr>
          <p:cNvPr id="8" name="Равнобедренный треугольник 7"/>
          <p:cNvSpPr/>
          <p:nvPr/>
        </p:nvSpPr>
        <p:spPr>
          <a:xfrm>
            <a:off x="12619" y="5404692"/>
            <a:ext cx="4461933" cy="1498600"/>
          </a:xfrm>
          <a:prstGeom prst="triangle">
            <a:avLst>
              <a:gd name="adj" fmla="val 0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xmlns="" val="35447961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Стандартная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210</TotalTime>
  <Words>907</Words>
  <Application>Microsoft Office PowerPoint</Application>
  <PresentationFormat>Произвольный</PresentationFormat>
  <Paragraphs>163</Paragraphs>
  <Slides>10</Slides>
  <Notes>0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10</vt:i4>
      </vt:variant>
    </vt:vector>
  </HeadingPairs>
  <TitlesOfParts>
    <vt:vector size="11" baseType="lpstr">
      <vt:lpstr>Тема Office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Саша</dc:creator>
  <cp:lastModifiedBy>User</cp:lastModifiedBy>
  <cp:revision>25</cp:revision>
  <dcterms:created xsi:type="dcterms:W3CDTF">2022-03-17T10:17:25Z</dcterms:created>
  <dcterms:modified xsi:type="dcterms:W3CDTF">2022-03-18T03:59:18Z</dcterms:modified>
</cp:coreProperties>
</file>